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3.jpeg" ContentType="image/jpeg"/>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s>

</file>

<file path=ppt/media/image1.jpeg>
</file>

<file path=ppt/media/image1.png>
</file>

<file path=ppt/media/image1.tif>
</file>

<file path=ppt/media/image2.jpeg>
</file>

<file path=ppt/media/image2.png>
</file>

<file path=ppt/media/image2.tif>
</file>

<file path=ppt/media/image3.jpeg>
</file>

<file path=ppt/media/image3.png>
</file>

<file path=ppt/media/image3.tif>
</file>

<file path=ppt/media/image4.png>
</file>

<file path=ppt/media/image5.png>
</file>

<file path=ppt/media/image6.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p>
            <a:pPr/>
            <a:r>
              <a:t>A lot of research have been done in the past to design and refine feature generation</a:t>
            </a:r>
          </a:p>
          <a:p>
            <a:pPr/>
            <a:r>
              <a:t>Neural Networks have been used for decades; the biggest change is the abundance of processing power</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Explain convolution</a:t>
            </a:r>
          </a:p>
          <a:p>
            <a:pPr/>
            <a:r>
              <a:t>Explain subsampling</a:t>
            </a:r>
          </a:p>
          <a:p>
            <a:pPr/>
            <a:r>
              <a:t>Discuss why there are several levels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9" name="Shape 209"/>
          <p:cNvSpPr/>
          <p:nvPr>
            <p:ph type="sldImg"/>
          </p:nvPr>
        </p:nvSpPr>
        <p:spPr>
          <a:prstGeom prst="rect">
            <a:avLst/>
          </a:prstGeom>
        </p:spPr>
        <p:txBody>
          <a:bodyPr/>
          <a:lstStyle/>
          <a:p>
            <a:pPr/>
          </a:p>
        </p:txBody>
      </p:sp>
      <p:sp>
        <p:nvSpPr>
          <p:cNvPr id="210" name="Shape 210"/>
          <p:cNvSpPr/>
          <p:nvPr>
            <p:ph type="body" sz="quarter" idx="1"/>
          </p:nvPr>
        </p:nvSpPr>
        <p:spPr>
          <a:prstGeom prst="rect">
            <a:avLst/>
          </a:prstGeom>
        </p:spPr>
        <p:txBody>
          <a:bodyPr/>
          <a:lstStyle/>
          <a:p>
            <a:pPr/>
            <a:r>
              <a:t>Explain activation</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r>
              <a:t>Google’s Ali Rahimi, winner of the the Test-of-Time award at the recent Conference on Neural Information Processing (NIPS)… put it bluntly in his NIPS presentation: “Machine learning has become alchemy.”</a:t>
            </a:r>
          </a:p>
          <a:p>
            <a:pPr/>
          </a:p>
          <a:p>
            <a:pPr/>
            <a:r>
              <a:t>As AI gradually penetrates critical fields such as law and healthcare, the debate is bound to reignite.</a:t>
            </a:r>
          </a:p>
          <a:p>
            <a:pPr/>
          </a:p>
          <a:p>
            <a:pPr/>
            <a:r>
              <a:t>Discuss how important is a theoretical foundation. Which point of view do you subscribe to?</a:t>
            </a:r>
          </a:p>
          <a:p>
            <a:pPr marL="120315" indent="-120315">
              <a:buSzPct val="100000"/>
              <a:buChar char="-"/>
            </a:pPr>
            <a:r>
              <a:t>it works, let’s use it!</a:t>
            </a:r>
          </a:p>
          <a:p>
            <a:pPr marL="120315" indent="-120315">
              <a:buSzPct val="100000"/>
              <a:buChar char="-"/>
            </a:pPr>
            <a:r>
              <a:t>without theory, we cannot tell if it gives correct results in a new field, so must check and cross-verify every time!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r>
              <a:t>Start from Google, Amazon, IBM, the big players.</a:t>
            </a:r>
          </a:p>
          <a:p>
            <a:pPr/>
            <a:r>
              <a:t>Then take a look at startups, niche companies.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Point out the similarity with sensory information processing in the brain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Sudden breakthroughs occur almost at the same time in vision, speech recognition, text analysis etc.</a:t>
            </a:r>
          </a:p>
          <a:p>
            <a:pPr/>
            <a:r>
              <a:t>Real-time image recognition is reaching human performance levels.</a:t>
            </a:r>
          </a:p>
          <a:p>
            <a:pPr/>
            <a:r>
              <a:t>Google’s or Amazon’s speech recognition engines are finally practically useful and used daily.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a:r>
              <a:t>a technique called deep convolutional neural networks which the Super Visison algorithm used to classify the 1.2 million high resolution images in the dataset into 1000 different classes.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Shape 164"/>
          <p:cNvSpPr/>
          <p:nvPr>
            <p:ph type="sldImg"/>
          </p:nvPr>
        </p:nvSpPr>
        <p:spPr>
          <a:prstGeom prst="rect">
            <a:avLst/>
          </a:prstGeom>
        </p:spPr>
        <p:txBody>
          <a:bodyPr/>
          <a:lstStyle/>
          <a:p>
            <a:pPr/>
          </a:p>
        </p:txBody>
      </p:sp>
      <p:sp>
        <p:nvSpPr>
          <p:cNvPr id="165" name="Shape 165"/>
          <p:cNvSpPr/>
          <p:nvPr>
            <p:ph type="body" sz="quarter" idx="1"/>
          </p:nvPr>
        </p:nvSpPr>
        <p:spPr>
          <a:prstGeom prst="rect">
            <a:avLst/>
          </a:prstGeom>
        </p:spPr>
        <p:txBody>
          <a:bodyPr/>
          <a:lstStyle/>
          <a:p>
            <a:pPr/>
            <a:r>
              <a:t>Psychological and physiological experiments established the initial processing model for vision.</a:t>
            </a:r>
          </a:p>
          <a:p>
            <a:pPr/>
            <a:r>
              <a:t>Researchers found neurons responding selectively to specific spatial frequencies, specific </a:t>
            </a:r>
          </a:p>
          <a:p>
            <a:pPr/>
            <a:r>
              <a:t>orientations, specific texture patterns etc. These neurons are replicated across the visual field.</a:t>
            </a:r>
          </a:p>
          <a:p>
            <a:pPr/>
          </a:p>
          <a:p>
            <a:pPr/>
            <a:r>
              <a:t>This gave the hint to LeCun, Hinton, and others, to develop a similarly structured neural network</a:t>
            </a:r>
          </a:p>
          <a:p>
            <a:pPr/>
            <a:r>
              <a:t>model: the Convolutional Neural Network.</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Deep convolutional networks are based on a biological model of human vision</a:t>
            </a:r>
          </a:p>
          <a:p>
            <a:pPr/>
            <a:r>
              <a:t>The visual cortex has a layered structure, first doing local feature extraction</a:t>
            </a:r>
          </a:p>
          <a:p>
            <a:pPr/>
            <a:r>
              <a:t>Similar structures are useful for other sensory tasks (hearing etc.)</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What are the choices of a farmer observing decreased productivity or quality?</a:t>
            </a:r>
          </a:p>
          <a:p>
            <a:pPr/>
            <a:r>
              <a:t>Use traditional methods</a:t>
            </a:r>
          </a:p>
          <a:p>
            <a:pPr/>
            <a:r>
              <a:t>Ask help from fellow farmers</a:t>
            </a:r>
          </a:p>
          <a:p>
            <a:pPr/>
            <a:r>
              <a:t>Ask help from agronomists</a:t>
            </a:r>
          </a:p>
          <a:p>
            <a:pPr/>
            <a:r>
              <a:t>Search for information in books or on the Internet</a:t>
            </a:r>
          </a:p>
          <a:p>
            <a:pPr/>
            <a:r>
              <a:t>Which of these are available in developing vs. developed countries?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r>
              <a:t>Motivating example: the success of DL methods for human face recognition (Facebook, photo albums etc.)</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Assignment: download sample image sets from PlantVillage; try to give a description of the disease symptoms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3.tif"/><Relationship Id="rId4" Type="http://schemas.openxmlformats.org/officeDocument/2006/relationships/hyperlink" Target="https://creativecommons.org/licenses/by-sa/4.0/legalcode" TargetMode="External"/></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5.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tif"/><Relationship Id="rId3" Type="http://schemas.openxmlformats.org/officeDocument/2006/relationships/hyperlink" Target="https://creativecommons.org/licenses/by-sa/4.0/legalcode" TargetMode="External"/></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hyperlink" Target="https://www.youtube.com/watch?v=ORHFOnaEzPc"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hyperlink" Target="https://www.technologyreview.com/profile/emerging-technology-from-the-arxiv/"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2.tif"/><Relationship Id="rId4" Type="http://schemas.openxmlformats.org/officeDocument/2006/relationships/hyperlink" Target="https://www.ncbi.nlm.nih.gov/pubmed/?term=El-Shamayleh%20Y%5BAuthor%5D&amp;cauthor=true&amp;cauthor_uid=20884506" TargetMode="External"/><Relationship Id="rId5" Type="http://schemas.openxmlformats.org/officeDocument/2006/relationships/hyperlink" Target="https://www.ncbi.nlm.nih.gov/pubmed/?term=Movshon%20JA%5BAuthor%5D&amp;cauthor=true&amp;cauthor_uid=20884506" TargetMode="External"/><Relationship Id="rId6" Type="http://schemas.openxmlformats.org/officeDocument/2006/relationships/hyperlink" Target="https://www.ncbi.nlm.nih.gov/pubmed/?term=Kiorpes%20L%5BAuthor%5D&amp;cauthor=true&amp;cauthor_uid=20884506" TargetMode="External"/><Relationship Id="rId7"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ImageNet and its followers"/>
          <p:cNvSpPr txBox="1"/>
          <p:nvPr>
            <p:ph type="title"/>
          </p:nvPr>
        </p:nvSpPr>
        <p:spPr>
          <a:prstGeom prst="rect">
            <a:avLst/>
          </a:prstGeom>
        </p:spPr>
        <p:txBody>
          <a:bodyPr/>
          <a:lstStyle/>
          <a:p>
            <a:pPr/>
            <a:r>
              <a:t>ImageNet and its followers</a:t>
            </a:r>
          </a:p>
        </p:txBody>
      </p:sp>
      <p:sp>
        <p:nvSpPr>
          <p:cNvPr id="168" name="Convolutional neural networks consist of several layers of small neuron collections that each look at small portions of an image. The results from all the collections in a layer are made to overlap to create a representation of the entire image. The layer below then repeats this process on the new image representation, allowing the system to learn about the makeup of the image.…"/>
          <p:cNvSpPr txBox="1"/>
          <p:nvPr/>
        </p:nvSpPr>
        <p:spPr>
          <a:xfrm>
            <a:off x="1013730" y="1468957"/>
            <a:ext cx="7116540" cy="45491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spAutoFit/>
          </a:bodyPr>
          <a:lstStyle/>
          <a:p>
            <a:pPr>
              <a:defRPr sz="2200"/>
            </a:pPr>
            <a:r>
              <a:t>Convolutional neural networks consist of several layers of small neuron collections that each look at small portions of an image. The results from all the collections in a layer are made to overlap to create a representation of the entire image. The layer below then repeats this process on the new image representation, allowing the system to learn about the makeup of the image.</a:t>
            </a:r>
          </a:p>
          <a:p>
            <a:pPr>
              <a:defRPr sz="2200"/>
            </a:pPr>
          </a:p>
          <a:p>
            <a:pPr>
              <a:defRPr sz="2200"/>
            </a:pPr>
            <a:r>
              <a:t>Deep convolutional neural networks were invented in the early 1980s. But it is only in the last couple of years that computers have begun to have the horsepower necessary for high-quality image recognition.</a:t>
            </a:r>
          </a:p>
        </p:txBody>
      </p:sp>
      <p:sp>
        <p:nvSpPr>
          <p:cNvPr id="169" name="https://www.technologyreview.com/s/530561/the-revolutionary-technique-that-quietly-changed-machine-vision-forever/"/>
          <p:cNvSpPr txBox="1"/>
          <p:nvPr/>
        </p:nvSpPr>
        <p:spPr>
          <a:xfrm>
            <a:off x="124154" y="6069417"/>
            <a:ext cx="8895692" cy="307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400"/>
            </a:lvl1pPr>
          </a:lstStyle>
          <a:p>
            <a:pPr/>
            <a:r>
              <a:t>https://www.technologyreview.com/s/530561/the-revolutionary-technique-that-quietly-changed-machine-vision-forever/</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An Example: Plant Disease Detection"/>
          <p:cNvSpPr txBox="1"/>
          <p:nvPr>
            <p:ph type="title"/>
          </p:nvPr>
        </p:nvSpPr>
        <p:spPr>
          <a:prstGeom prst="rect">
            <a:avLst/>
          </a:prstGeom>
        </p:spPr>
        <p:txBody>
          <a:bodyPr/>
          <a:lstStyle>
            <a:lvl1pPr defTabSz="896111">
              <a:defRPr sz="4312"/>
            </a:lvl1pPr>
          </a:lstStyle>
          <a:p>
            <a:pPr/>
            <a:r>
              <a:t>An Example: Plant Disease Detection</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Plant Disease Detection"/>
          <p:cNvSpPr txBox="1"/>
          <p:nvPr>
            <p:ph type="title"/>
          </p:nvPr>
        </p:nvSpPr>
        <p:spPr>
          <a:prstGeom prst="rect">
            <a:avLst/>
          </a:prstGeom>
        </p:spPr>
        <p:txBody>
          <a:bodyPr/>
          <a:lstStyle/>
          <a:p>
            <a:pPr/>
            <a:r>
              <a:t>Plant Disease Detection</a:t>
            </a:r>
          </a:p>
        </p:txBody>
      </p:sp>
      <p:sp>
        <p:nvSpPr>
          <p:cNvPr id="176" name="Cultivated plants are attacked by pests etc.…"/>
          <p:cNvSpPr txBox="1"/>
          <p:nvPr>
            <p:ph type="body" idx="1"/>
          </p:nvPr>
        </p:nvSpPr>
        <p:spPr>
          <a:prstGeom prst="rect">
            <a:avLst/>
          </a:prstGeom>
        </p:spPr>
        <p:txBody>
          <a:bodyPr/>
          <a:lstStyle/>
          <a:p>
            <a:pPr marL="336042" indent="-336042" defTabSz="896111">
              <a:defRPr sz="3136"/>
            </a:pPr>
            <a:r>
              <a:t>Cultivated plants are attacked by pests etc.</a:t>
            </a:r>
          </a:p>
          <a:p>
            <a:pPr marL="336042" indent="-336042" defTabSz="896111">
              <a:defRPr sz="3136"/>
            </a:pPr>
            <a:r>
              <a:t>Farmers in developing countries need help</a:t>
            </a:r>
          </a:p>
          <a:p>
            <a:pPr marL="336042" indent="-336042" defTabSz="896111">
              <a:defRPr sz="3136"/>
            </a:pPr>
            <a:r>
              <a:t>Detection of diseases is difficult</a:t>
            </a:r>
          </a:p>
          <a:p>
            <a:pPr marL="336042" indent="-336042" defTabSz="896111">
              <a:defRPr sz="3136"/>
            </a:pPr>
            <a:r>
              <a:t>Agronomical knowledge is rare, expensive</a:t>
            </a:r>
            <a:br/>
            <a:br/>
            <a:r>
              <a:t>Basic idea:</a:t>
            </a:r>
          </a:p>
          <a:p>
            <a:pPr marL="336042" indent="-336042" defTabSz="896111">
              <a:defRPr sz="3136"/>
            </a:pPr>
            <a:r>
              <a:t>Collect images of healthy and diseased plants</a:t>
            </a:r>
          </a:p>
          <a:p>
            <a:pPr marL="336042" indent="-336042" defTabSz="896111">
              <a:defRPr sz="3136"/>
            </a:pPr>
            <a:r>
              <a:t>Train AI to recognize diseases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Reason for Deep Learning (DL)"/>
          <p:cNvSpPr txBox="1"/>
          <p:nvPr>
            <p:ph type="title"/>
          </p:nvPr>
        </p:nvSpPr>
        <p:spPr>
          <a:prstGeom prst="rect">
            <a:avLst/>
          </a:prstGeom>
        </p:spPr>
        <p:txBody>
          <a:bodyPr/>
          <a:lstStyle/>
          <a:p>
            <a:pPr/>
            <a:r>
              <a:t>Reason for Deep Learning (DL)</a:t>
            </a:r>
          </a:p>
        </p:txBody>
      </p:sp>
      <p:sp>
        <p:nvSpPr>
          <p:cNvPr id="181" name="No clear theoretical foundation for feature selection, for disease detection in plant images…"/>
          <p:cNvSpPr txBox="1"/>
          <p:nvPr>
            <p:ph type="body" idx="1"/>
          </p:nvPr>
        </p:nvSpPr>
        <p:spPr>
          <a:prstGeom prst="rect">
            <a:avLst/>
          </a:prstGeom>
        </p:spPr>
        <p:txBody>
          <a:bodyPr/>
          <a:lstStyle/>
          <a:p>
            <a:pPr/>
            <a:r>
              <a:t>No clear theoretical foundation for feature selection, for disease detection in plant images</a:t>
            </a:r>
          </a:p>
          <a:p>
            <a:pPr/>
            <a:r>
              <a:t>However, many samples can be collected, satisfying the requirements for DL</a:t>
            </a:r>
          </a:p>
          <a:p>
            <a:pPr/>
            <a:r>
              <a:t>The huge training dataset and computational load can be handled by Big Data technologies</a:t>
            </a:r>
          </a:p>
          <a:p>
            <a:pPr/>
            <a:r>
              <a:t>The resulting AI classifier can be executed on smaller computers (mobile phones etc.)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5" name="Sample images of various plant diseases from PlantVillage"/>
          <p:cNvSpPr txBox="1"/>
          <p:nvPr>
            <p:ph type="title"/>
          </p:nvPr>
        </p:nvSpPr>
        <p:spPr>
          <a:prstGeom prst="rect">
            <a:avLst/>
          </a:prstGeom>
        </p:spPr>
        <p:txBody>
          <a:bodyPr/>
          <a:lstStyle>
            <a:lvl1pPr defTabSz="804672">
              <a:defRPr sz="1760"/>
            </a:lvl1pPr>
          </a:lstStyle>
          <a:p>
            <a:pPr/>
            <a:r>
              <a:t>Sample images of various plant diseases from PlantVillage</a:t>
            </a:r>
          </a:p>
        </p:txBody>
      </p:sp>
      <p:pic>
        <p:nvPicPr>
          <p:cNvPr id="186" name="Picture Placeholder 2" descr="Picture Placeholder 2"/>
          <p:cNvPicPr>
            <a:picLocks noChangeAspect="1"/>
          </p:cNvPicPr>
          <p:nvPr>
            <p:ph type="pic" idx="13"/>
          </p:nvPr>
        </p:nvPicPr>
        <p:blipFill>
          <a:blip r:embed="rId2">
            <a:extLst/>
          </a:blip>
          <a:srcRect l="0" t="844" r="0" b="844"/>
          <a:stretch>
            <a:fillRect/>
          </a:stretch>
        </p:blipFill>
        <p:spPr>
          <a:xfrm>
            <a:off x="2092022" y="612775"/>
            <a:ext cx="4886932" cy="4114800"/>
          </a:xfrm>
          <a:prstGeom prst="rect">
            <a:avLst/>
          </a:prstGeom>
        </p:spPr>
      </p:pic>
      <p:sp>
        <p:nvSpPr>
          <p:cNvPr id="187" name="Credits: Using Deep Learning for Image-Based Plant Disease Detection…"/>
          <p:cNvSpPr txBox="1"/>
          <p:nvPr>
            <p:ph type="body" sz="quarter" idx="1"/>
          </p:nvPr>
        </p:nvSpPr>
        <p:spPr>
          <a:prstGeom prst="rect">
            <a:avLst/>
          </a:prstGeom>
        </p:spPr>
        <p:txBody>
          <a:bodyPr/>
          <a:lstStyle/>
          <a:p>
            <a:pPr defTabSz="850391">
              <a:defRPr sz="1302"/>
            </a:pPr>
            <a:r>
              <a:t>Credits: Using Deep Learning for Image-Based Plant Disease Detection </a:t>
            </a:r>
          </a:p>
          <a:p>
            <a:pPr defTabSz="850391">
              <a:defRPr sz="1302"/>
            </a:pPr>
            <a:r>
              <a:t>Sharada Prasanna Mohanty1,2, David Hughes3,4,5, and Marcel Salathé1,2,6</a:t>
            </a:r>
          </a:p>
          <a:p>
            <a:pPr defTabSz="850391">
              <a:defRPr sz="1302"/>
            </a:pPr>
            <a:r>
              <a:t>https://arxiv.org/pdf/1604.03169.pdf</a:t>
            </a:r>
          </a:p>
        </p:txBody>
      </p:sp>
      <p:sp>
        <p:nvSpPr>
          <p:cNvPr id="188" name="Text"/>
          <p:cNvSpPr txBox="1"/>
          <p:nvPr/>
        </p:nvSpPr>
        <p:spPr>
          <a:xfrm>
            <a:off x="-4013200" y="-4584700"/>
            <a:ext cx="180340" cy="447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0" name="Discussion"/>
          <p:cNvSpPr txBox="1"/>
          <p:nvPr>
            <p:ph type="title"/>
          </p:nvPr>
        </p:nvSpPr>
        <p:spPr>
          <a:prstGeom prst="rect">
            <a:avLst/>
          </a:prstGeom>
        </p:spPr>
        <p:txBody>
          <a:bodyPr/>
          <a:lstStyle/>
          <a:p>
            <a:pPr/>
            <a:r>
              <a:t>Discussion</a:t>
            </a:r>
          </a:p>
        </p:txBody>
      </p:sp>
      <p:sp>
        <p:nvSpPr>
          <p:cNvPr id="191" name="What are the apparent characteristics of plant disease in the images?…"/>
          <p:cNvSpPr txBox="1"/>
          <p:nvPr>
            <p:ph type="body" idx="1"/>
          </p:nvPr>
        </p:nvSpPr>
        <p:spPr>
          <a:prstGeom prst="rect">
            <a:avLst/>
          </a:prstGeom>
        </p:spPr>
        <p:txBody>
          <a:bodyPr/>
          <a:lstStyle/>
          <a:p>
            <a:pPr/>
            <a:r>
              <a:t>What are the apparent characteristics of plant disease in the images?</a:t>
            </a:r>
          </a:p>
          <a:p>
            <a:pPr/>
            <a:r>
              <a:t>How would you create an operational description to be used by a human? Like e.g. “look for whitish spots near the stem” etc.</a:t>
            </a:r>
          </a:p>
          <a:p>
            <a:pPr/>
            <a:r>
              <a:t>How would you program the descriptions as executable feature extraction?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5" name="Deep Learning network"/>
          <p:cNvSpPr txBox="1"/>
          <p:nvPr>
            <p:ph type="title"/>
          </p:nvPr>
        </p:nvSpPr>
        <p:spPr>
          <a:prstGeom prst="rect">
            <a:avLst/>
          </a:prstGeom>
        </p:spPr>
        <p:txBody>
          <a:bodyPr/>
          <a:lstStyle/>
          <a:p>
            <a:pPr/>
            <a:r>
              <a:t>Deep Learning network</a:t>
            </a:r>
          </a:p>
        </p:txBody>
      </p:sp>
      <p:sp>
        <p:nvSpPr>
          <p:cNvPr id="196" name="Structure: Convolutional Neural Network…"/>
          <p:cNvSpPr txBox="1"/>
          <p:nvPr>
            <p:ph type="body" idx="1"/>
          </p:nvPr>
        </p:nvSpPr>
        <p:spPr>
          <a:prstGeom prst="rect">
            <a:avLst/>
          </a:prstGeom>
        </p:spPr>
        <p:txBody>
          <a:bodyPr/>
          <a:lstStyle/>
          <a:p>
            <a:pPr/>
            <a:r>
              <a:t>Structure: Convolutional Neural Network</a:t>
            </a:r>
          </a:p>
          <a:p>
            <a:pPr/>
            <a:r>
              <a:t>Modeled on the mammal early vision system</a:t>
            </a:r>
          </a:p>
          <a:p>
            <a:pPr/>
            <a:r>
              <a:t>Intermediate layers have receptive fields</a:t>
            </a:r>
          </a:p>
          <a:p>
            <a:pPr/>
            <a:r>
              <a:t>Connections are replicated</a:t>
            </a:r>
          </a:p>
          <a:p>
            <a:pPr/>
            <a:r>
              <a:t>Features are generated automatically</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8" name="Typical convolutional neural network"/>
          <p:cNvSpPr txBox="1"/>
          <p:nvPr>
            <p:ph type="title"/>
          </p:nvPr>
        </p:nvSpPr>
        <p:spPr>
          <a:prstGeom prst="rect">
            <a:avLst/>
          </a:prstGeom>
        </p:spPr>
        <p:txBody>
          <a:bodyPr/>
          <a:lstStyle/>
          <a:p>
            <a:pPr/>
            <a:r>
              <a:t>Typical convolutional neural network</a:t>
            </a:r>
          </a:p>
        </p:txBody>
      </p:sp>
      <p:pic>
        <p:nvPicPr>
          <p:cNvPr id="199" name="Picture Placeholder 2" descr="Picture Placeholder 2"/>
          <p:cNvPicPr>
            <a:picLocks noChangeAspect="1"/>
          </p:cNvPicPr>
          <p:nvPr>
            <p:ph type="pic" idx="13"/>
          </p:nvPr>
        </p:nvPicPr>
        <p:blipFill>
          <a:blip r:embed="rId3">
            <a:extLst/>
          </a:blip>
          <a:srcRect l="0" t="0" r="0" b="0"/>
          <a:stretch>
            <a:fillRect/>
          </a:stretch>
        </p:blipFill>
        <p:spPr>
          <a:xfrm>
            <a:off x="890217" y="1537318"/>
            <a:ext cx="7363566" cy="2265714"/>
          </a:xfrm>
          <a:prstGeom prst="rect">
            <a:avLst/>
          </a:prstGeom>
        </p:spPr>
      </p:pic>
      <p:sp>
        <p:nvSpPr>
          <p:cNvPr id="200" name="Credit: Aphex34 (https://commons.wikimedia.org/wiki/File:Typical_cnn.png), https://creativecommons.org/licenses/by-sa/4.0/legalcode"/>
          <p:cNvSpPr txBox="1"/>
          <p:nvPr>
            <p:ph type="body" sz="quarter" idx="1"/>
          </p:nvPr>
        </p:nvSpPr>
        <p:spPr>
          <a:prstGeom prst="rect">
            <a:avLst/>
          </a:prstGeom>
        </p:spPr>
        <p:txBody>
          <a:bodyPr/>
          <a:lstStyle/>
          <a:p>
            <a:pPr defTabSz="886968">
              <a:defRPr sz="1358"/>
            </a:pPr>
            <a:r>
              <a:t>Credit: Aphex34 (https://commons.wikimedia.org/wiki/File:Typical_cnn.png), </a:t>
            </a:r>
            <a:r>
              <a:rPr u="sng">
                <a:solidFill>
                  <a:srgbClr val="0000FF"/>
                </a:solidFill>
                <a:uFill>
                  <a:solidFill>
                    <a:srgbClr val="0000FF"/>
                  </a:solidFill>
                </a:uFill>
                <a:hlinkClick r:id="rId4" invalidUrl="" action="" tgtFrame="" tooltip="" history="1" highlightClick="0" endSnd="0"/>
              </a:rPr>
              <a:t>https://creativecommons.org/licenses/by-sa/4.0/legalcode</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4" name="Activations in intermediate layer"/>
          <p:cNvSpPr txBox="1"/>
          <p:nvPr>
            <p:ph type="title"/>
          </p:nvPr>
        </p:nvSpPr>
        <p:spPr>
          <a:prstGeom prst="rect">
            <a:avLst/>
          </a:prstGeom>
        </p:spPr>
        <p:txBody>
          <a:bodyPr/>
          <a:lstStyle/>
          <a:p>
            <a:pPr/>
            <a:r>
              <a:t>Activations in intermediate layer</a:t>
            </a:r>
          </a:p>
        </p:txBody>
      </p:sp>
      <p:pic>
        <p:nvPicPr>
          <p:cNvPr id="205" name="Picture Placeholder 2" descr="Picture Placeholder 2"/>
          <p:cNvPicPr>
            <a:picLocks noChangeAspect="1"/>
          </p:cNvPicPr>
          <p:nvPr>
            <p:ph type="pic" idx="13"/>
          </p:nvPr>
        </p:nvPicPr>
        <p:blipFill>
          <a:blip r:embed="rId3">
            <a:extLst/>
          </a:blip>
          <a:srcRect l="0" t="0" r="0" b="0"/>
          <a:stretch>
            <a:fillRect/>
          </a:stretch>
        </p:blipFill>
        <p:spPr>
          <a:prstGeom prst="rect">
            <a:avLst/>
          </a:prstGeom>
        </p:spPr>
      </p:pic>
      <p:sp>
        <p:nvSpPr>
          <p:cNvPr id="206" name="Credits: Using Deep Learning for Image-Based Plant Disease Detection…"/>
          <p:cNvSpPr txBox="1"/>
          <p:nvPr>
            <p:ph type="body" sz="quarter" idx="1"/>
          </p:nvPr>
        </p:nvSpPr>
        <p:spPr>
          <a:prstGeom prst="rect">
            <a:avLst/>
          </a:prstGeom>
        </p:spPr>
        <p:txBody>
          <a:bodyPr/>
          <a:lstStyle/>
          <a:p>
            <a:pPr defTabSz="850391">
              <a:defRPr sz="1302"/>
            </a:pPr>
            <a:r>
              <a:t>Credits: Using Deep Learning for Image-Based Plant Disease Detection </a:t>
            </a:r>
          </a:p>
          <a:p>
            <a:pPr defTabSz="850391">
              <a:defRPr sz="1302"/>
            </a:pPr>
            <a:r>
              <a:t>Sharada Prasanna Mohanty1,2, David Hughes3,4,5, and Marcel Salathé1,2,6</a:t>
            </a:r>
          </a:p>
          <a:p>
            <a:pPr defTabSz="850391">
              <a:defRPr sz="1302"/>
            </a:pPr>
            <a:r>
              <a:t>https://arxiv.org/pdf/1604.03169.pdf</a:t>
            </a:r>
          </a:p>
        </p:txBody>
      </p:sp>
      <p:pic>
        <p:nvPicPr>
          <p:cNvPr id="207" name="page3image8097312.png" descr="page3image8097312.png"/>
          <p:cNvPicPr>
            <a:picLocks noChangeAspect="1"/>
          </p:cNvPicPr>
          <p:nvPr/>
        </p:nvPicPr>
        <p:blipFill>
          <a:blip r:embed="rId4">
            <a:extLst/>
          </a:blip>
          <a:stretch>
            <a:fillRect/>
          </a:stretch>
        </p:blipFill>
        <p:spPr>
          <a:xfrm>
            <a:off x="2490788" y="612775"/>
            <a:ext cx="4114801" cy="4114800"/>
          </a:xfrm>
          <a:prstGeom prst="rect">
            <a:avLst/>
          </a:prstGeom>
          <a:ln w="12700">
            <a:miter lim="400000"/>
          </a:ln>
        </p:spPr>
      </p:pic>
      <p:sp>
        <p:nvSpPr>
          <p:cNvPr id="208" name="Text"/>
          <p:cNvSpPr txBox="1"/>
          <p:nvPr/>
        </p:nvSpPr>
        <p:spPr>
          <a:xfrm>
            <a:off x="-2284412" y="612775"/>
            <a:ext cx="180341" cy="447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2" name="Progress of learning through 30 epochs"/>
          <p:cNvSpPr txBox="1"/>
          <p:nvPr>
            <p:ph type="title"/>
          </p:nvPr>
        </p:nvSpPr>
        <p:spPr>
          <a:prstGeom prst="rect">
            <a:avLst/>
          </a:prstGeom>
        </p:spPr>
        <p:txBody>
          <a:bodyPr/>
          <a:lstStyle/>
          <a:p>
            <a:pPr/>
            <a:r>
              <a:t>Progress of learning through 30 epochs</a:t>
            </a:r>
          </a:p>
        </p:txBody>
      </p:sp>
      <p:pic>
        <p:nvPicPr>
          <p:cNvPr id="213" name="Picture Placeholder 2" descr="Picture Placeholder 2"/>
          <p:cNvPicPr>
            <a:picLocks noChangeAspect="1"/>
          </p:cNvPicPr>
          <p:nvPr>
            <p:ph type="pic" idx="13"/>
          </p:nvPr>
        </p:nvPicPr>
        <p:blipFill>
          <a:blip r:embed="rId2">
            <a:extLst/>
          </a:blip>
          <a:srcRect l="5993" t="6592" r="7149" b="0"/>
          <a:stretch>
            <a:fillRect/>
          </a:stretch>
        </p:blipFill>
        <p:spPr>
          <a:xfrm>
            <a:off x="1792288" y="612775"/>
            <a:ext cx="5486401" cy="4051300"/>
          </a:xfrm>
          <a:prstGeom prst="rect">
            <a:avLst/>
          </a:prstGeom>
        </p:spPr>
      </p:pic>
      <p:sp>
        <p:nvSpPr>
          <p:cNvPr id="214" name="Credits: Using Deep Learning for Image-Based Plant Disease Detection…"/>
          <p:cNvSpPr txBox="1"/>
          <p:nvPr>
            <p:ph type="body" sz="quarter" idx="1"/>
          </p:nvPr>
        </p:nvSpPr>
        <p:spPr>
          <a:prstGeom prst="rect">
            <a:avLst/>
          </a:prstGeom>
        </p:spPr>
        <p:txBody>
          <a:bodyPr/>
          <a:lstStyle/>
          <a:p>
            <a:pPr defTabSz="850391">
              <a:defRPr sz="1302"/>
            </a:pPr>
            <a:r>
              <a:t>Credits: Using Deep Learning for Image-Based Plant Disease Detection </a:t>
            </a:r>
          </a:p>
          <a:p>
            <a:pPr defTabSz="850391">
              <a:defRPr sz="1302"/>
            </a:pPr>
            <a:r>
              <a:t>Sharada Prasanna Mohanty1,2, David Hughes3,4,5, and Marcel Salathé1,2,6</a:t>
            </a:r>
          </a:p>
          <a:p>
            <a:pPr defTabSz="850391">
              <a:defRPr sz="1302"/>
            </a:pPr>
            <a:r>
              <a:t>https://arxiv.org/pdf/1604.03169.pdf</a:t>
            </a:r>
          </a:p>
        </p:txBody>
      </p:sp>
      <p:sp>
        <p:nvSpPr>
          <p:cNvPr id="215" name="Text"/>
          <p:cNvSpPr txBox="1"/>
          <p:nvPr/>
        </p:nvSpPr>
        <p:spPr>
          <a:xfrm>
            <a:off x="-3543300" y="-533400"/>
            <a:ext cx="180340" cy="447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Title 1"/>
          <p:cNvSpPr txBox="1"/>
          <p:nvPr>
            <p:ph type="ctrTitle"/>
          </p:nvPr>
        </p:nvSpPr>
        <p:spPr>
          <a:xfrm>
            <a:off x="685800" y="2130425"/>
            <a:ext cx="7772400" cy="1010543"/>
          </a:xfrm>
          <a:prstGeom prst="rect">
            <a:avLst/>
          </a:prstGeom>
        </p:spPr>
        <p:txBody>
          <a:bodyPr/>
          <a:lstStyle>
            <a:lvl1pPr defTabSz="804672">
              <a:defRPr sz="5280">
                <a:latin typeface="BankGothic Lt BT"/>
                <a:ea typeface="BankGothic Lt BT"/>
                <a:cs typeface="BankGothic Lt BT"/>
                <a:sym typeface="BankGothic Lt BT"/>
              </a:defRPr>
            </a:lvl1pPr>
          </a:lstStyle>
          <a:p>
            <a:pPr/>
            <a:r>
              <a:t>Dissecting Deep Learning</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7" name="Feature Transfer"/>
          <p:cNvSpPr txBox="1"/>
          <p:nvPr>
            <p:ph type="title"/>
          </p:nvPr>
        </p:nvSpPr>
        <p:spPr>
          <a:prstGeom prst="rect">
            <a:avLst/>
          </a:prstGeom>
        </p:spPr>
        <p:txBody>
          <a:bodyPr/>
          <a:lstStyle/>
          <a:p>
            <a:pPr/>
            <a:r>
              <a:t>Feature Transfer</a:t>
            </a:r>
          </a:p>
        </p:txBody>
      </p:sp>
      <p:sp>
        <p:nvSpPr>
          <p:cNvPr id="218" name="An efficient trick for DL: domain-specific feature extraction shared between tasks…"/>
          <p:cNvSpPr txBox="1"/>
          <p:nvPr>
            <p:ph type="body" idx="1"/>
          </p:nvPr>
        </p:nvSpPr>
        <p:spPr>
          <a:prstGeom prst="rect">
            <a:avLst/>
          </a:prstGeom>
        </p:spPr>
        <p:txBody>
          <a:bodyPr/>
          <a:lstStyle/>
          <a:p>
            <a:pPr marL="336042" indent="-336042" defTabSz="896111">
              <a:defRPr sz="3136"/>
            </a:pPr>
            <a:r>
              <a:t>An efficient trick for DL: domain-specific feature extraction shared between tasks</a:t>
            </a:r>
          </a:p>
          <a:p>
            <a:pPr marL="336042" indent="-336042" defTabSz="896111">
              <a:defRPr sz="3136"/>
            </a:pPr>
            <a:r>
              <a:t>Train a DL network properly, then copy the input layers into another DL network</a:t>
            </a:r>
          </a:p>
          <a:p>
            <a:pPr marL="336042" indent="-336042" defTabSz="896111">
              <a:defRPr sz="3136"/>
            </a:pPr>
            <a:r>
              <a:t>Most useful when:</a:t>
            </a:r>
          </a:p>
          <a:p>
            <a:pPr lvl="2" marL="1232154" indent="-336042" defTabSz="896111">
              <a:defRPr sz="3136"/>
            </a:pPr>
            <a:r>
              <a:t>we have a task with only a few data points</a:t>
            </a:r>
          </a:p>
          <a:p>
            <a:pPr lvl="2" marL="1232154" indent="-336042" defTabSz="896111">
              <a:defRPr sz="3136"/>
            </a:pPr>
            <a:r>
              <a:t>we have other tasks in the same domain with lots of available data</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0" name="Transfer learning: re-use the trained feature maps"/>
          <p:cNvSpPr txBox="1"/>
          <p:nvPr>
            <p:ph type="title"/>
          </p:nvPr>
        </p:nvSpPr>
        <p:spPr>
          <a:prstGeom prst="rect">
            <a:avLst/>
          </a:prstGeom>
        </p:spPr>
        <p:txBody>
          <a:bodyPr/>
          <a:lstStyle/>
          <a:p>
            <a:pPr/>
            <a:r>
              <a:t>Transfer learning: re-use the trained feature maps</a:t>
            </a:r>
          </a:p>
        </p:txBody>
      </p:sp>
      <p:pic>
        <p:nvPicPr>
          <p:cNvPr id="221" name="Picture Placeholder 2" descr="Picture Placeholder 2"/>
          <p:cNvPicPr>
            <a:picLocks noChangeAspect="1"/>
          </p:cNvPicPr>
          <p:nvPr>
            <p:ph type="pic" idx="13"/>
          </p:nvPr>
        </p:nvPicPr>
        <p:blipFill>
          <a:blip r:embed="rId2">
            <a:extLst/>
          </a:blip>
          <a:srcRect l="0" t="0" r="0" b="0"/>
          <a:stretch>
            <a:fillRect/>
          </a:stretch>
        </p:blipFill>
        <p:spPr>
          <a:xfrm>
            <a:off x="1212358" y="551040"/>
            <a:ext cx="6719493" cy="2067537"/>
          </a:xfrm>
          <a:prstGeom prst="rect">
            <a:avLst/>
          </a:prstGeom>
        </p:spPr>
      </p:pic>
      <p:sp>
        <p:nvSpPr>
          <p:cNvPr id="222" name="Credit: Aphex34 (https://commons.wikimedia.org/wiki/File:Typical_cnn.png), https://creativecommons.org/licenses/by-sa/4.0/legalcode"/>
          <p:cNvSpPr txBox="1"/>
          <p:nvPr>
            <p:ph type="body" sz="quarter" idx="1"/>
          </p:nvPr>
        </p:nvSpPr>
        <p:spPr>
          <a:prstGeom prst="rect">
            <a:avLst/>
          </a:prstGeom>
        </p:spPr>
        <p:txBody>
          <a:bodyPr/>
          <a:lstStyle/>
          <a:p>
            <a:pPr defTabSz="886968">
              <a:defRPr sz="1358"/>
            </a:pPr>
            <a:r>
              <a:t>Credit: Aphex34 (https://commons.wikimedia.org/wiki/File:Typical_cnn.png), </a:t>
            </a:r>
            <a:r>
              <a:rPr u="sng">
                <a:solidFill>
                  <a:srgbClr val="0000FF"/>
                </a:solidFill>
                <a:uFill>
                  <a:solidFill>
                    <a:srgbClr val="0000FF"/>
                  </a:solidFill>
                </a:uFill>
                <a:hlinkClick r:id="rId3" invalidUrl="" action="" tgtFrame="" tooltip="" history="1" highlightClick="0" endSnd="0"/>
              </a:rPr>
              <a:t>https://creativecommons.org/licenses/by-sa/4.0/legalcode</a:t>
            </a:r>
          </a:p>
        </p:txBody>
      </p:sp>
      <p:pic>
        <p:nvPicPr>
          <p:cNvPr id="223" name="Picture Placeholder 2" descr="Picture Placeholder 2"/>
          <p:cNvPicPr>
            <a:picLocks noChangeAspect="1"/>
          </p:cNvPicPr>
          <p:nvPr/>
        </p:nvPicPr>
        <p:blipFill>
          <a:blip r:embed="rId2">
            <a:extLst/>
          </a:blip>
          <a:stretch>
            <a:fillRect/>
          </a:stretch>
        </p:blipFill>
        <p:spPr>
          <a:xfrm>
            <a:off x="1212358" y="2675859"/>
            <a:ext cx="6719493" cy="2067537"/>
          </a:xfrm>
          <a:prstGeom prst="rect">
            <a:avLst/>
          </a:prstGeom>
          <a:ln w="12700">
            <a:miter lim="400000"/>
          </a:ln>
        </p:spPr>
      </p:pic>
      <p:sp>
        <p:nvSpPr>
          <p:cNvPr id="224" name="Rounded Rectangle"/>
          <p:cNvSpPr/>
          <p:nvPr/>
        </p:nvSpPr>
        <p:spPr>
          <a:xfrm>
            <a:off x="2730500" y="558800"/>
            <a:ext cx="2546152" cy="1873548"/>
          </a:xfrm>
          <a:prstGeom prst="roundRect">
            <a:avLst>
              <a:gd name="adj" fmla="val 12215"/>
            </a:avLst>
          </a:prstGeom>
          <a:ln w="25400">
            <a:solidFill>
              <a:schemeClr val="accent2"/>
            </a:solidFill>
          </a:ln>
          <a:effectLst>
            <a:outerShdw sx="100000" sy="100000" kx="0" ky="0" algn="b" rotWithShape="0" blurRad="38100" dist="23000" dir="5400000">
              <a:srgbClr val="000000">
                <a:alpha val="35000"/>
              </a:srgbClr>
            </a:outerShdw>
          </a:effectLst>
        </p:spPr>
        <p:txBody>
          <a:bodyPr lIns="45719" rIns="45719" anchor="ctr"/>
          <a:lstStyle/>
          <a:p>
            <a:pPr/>
          </a:p>
        </p:txBody>
      </p:sp>
      <p:sp>
        <p:nvSpPr>
          <p:cNvPr id="225" name="Arrow"/>
          <p:cNvSpPr/>
          <p:nvPr/>
        </p:nvSpPr>
        <p:spPr>
          <a:xfrm rot="5400000">
            <a:off x="3728665" y="2599593"/>
            <a:ext cx="549822" cy="330712"/>
          </a:xfrm>
          <a:prstGeom prst="rightArrow">
            <a:avLst>
              <a:gd name="adj1" fmla="val 32000"/>
              <a:gd name="adj2" fmla="val 113621"/>
            </a:avLst>
          </a:prstGeom>
          <a:ln w="25400">
            <a:solidFill>
              <a:schemeClr val="accent2"/>
            </a:solidFill>
          </a:ln>
          <a:effectLst>
            <a:outerShdw sx="100000" sy="100000" kx="0" ky="0" algn="b" rotWithShape="0" blurRad="38100" dist="23000" dir="5400000">
              <a:srgbClr val="000000">
                <a:alpha val="35000"/>
              </a:srgbClr>
            </a:outerShdw>
          </a:effectLst>
        </p:spPr>
        <p:txBody>
          <a:bodyPr lIns="45719" rIns="45719" anchor="ctr"/>
          <a:lstStyle/>
          <a:p>
            <a:pPr/>
          </a:p>
        </p:txBody>
      </p:sp>
      <p:sp>
        <p:nvSpPr>
          <p:cNvPr id="226" name="TASK 1"/>
          <p:cNvSpPr txBox="1"/>
          <p:nvPr/>
        </p:nvSpPr>
        <p:spPr>
          <a:xfrm>
            <a:off x="1435522" y="538480"/>
            <a:ext cx="721294" cy="37084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45719" rIns="45719">
            <a:spAutoFit/>
          </a:bodyPr>
          <a:lstStyle/>
          <a:p>
            <a:pPr/>
            <a:r>
              <a:t>TASK 1</a:t>
            </a:r>
          </a:p>
        </p:txBody>
      </p:sp>
      <p:sp>
        <p:nvSpPr>
          <p:cNvPr id="227" name="TASK 2"/>
          <p:cNvSpPr txBox="1"/>
          <p:nvPr/>
        </p:nvSpPr>
        <p:spPr>
          <a:xfrm>
            <a:off x="1435522" y="2675780"/>
            <a:ext cx="721294" cy="370841"/>
          </a:xfrm>
          <a:prstGeom prst="rect">
            <a:avLst/>
          </a:prstGeom>
          <a:solidFill>
            <a:schemeClr val="accent3"/>
          </a:solidFill>
          <a:ln w="12700">
            <a:miter lim="400000"/>
          </a:ln>
          <a:effectLst>
            <a:outerShdw sx="100000" sy="100000" kx="0" ky="0" algn="b" rotWithShape="0" blurRad="38100" dist="20000" dir="5400000">
              <a:srgbClr val="000000">
                <a:alpha val="38000"/>
              </a:srgbClr>
            </a:outerShdw>
          </a:effectLst>
          <a:extLst>
            <a:ext uri="{C572A759-6A51-4108-AA02-DFA0A04FC94B}">
              <ma14:wrappingTextBoxFlag xmlns:ma14="http://schemas.microsoft.com/office/mac/drawingml/2011/main" val="1"/>
            </a:ext>
          </a:extLst>
        </p:spPr>
        <p:txBody>
          <a:bodyPr wrap="none" lIns="45719" rIns="45719">
            <a:spAutoFit/>
          </a:bodyPr>
          <a:lstStyle>
            <a:lvl1pPr>
              <a:defRPr>
                <a:solidFill>
                  <a:srgbClr val="FFFFFF"/>
                </a:solidFill>
              </a:defRPr>
            </a:lvl1pPr>
          </a:lstStyle>
          <a:p>
            <a:pPr/>
            <a:r>
              <a:t>TASK 2</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9" name="Typical usage of Deep Learning"/>
          <p:cNvSpPr txBox="1"/>
          <p:nvPr>
            <p:ph type="title"/>
          </p:nvPr>
        </p:nvSpPr>
        <p:spPr>
          <a:prstGeom prst="rect">
            <a:avLst/>
          </a:prstGeom>
        </p:spPr>
        <p:txBody>
          <a:bodyPr/>
          <a:lstStyle/>
          <a:p>
            <a:pPr/>
            <a:r>
              <a:t>Typical usage of Deep Learning</a:t>
            </a:r>
          </a:p>
        </p:txBody>
      </p:sp>
      <p:sp>
        <p:nvSpPr>
          <p:cNvPr id="230" name="Well suited to processing of natural data (images, sounds, language, weather)…"/>
          <p:cNvSpPr txBox="1"/>
          <p:nvPr>
            <p:ph type="body" idx="1"/>
          </p:nvPr>
        </p:nvSpPr>
        <p:spPr>
          <a:prstGeom prst="rect">
            <a:avLst/>
          </a:prstGeom>
        </p:spPr>
        <p:txBody>
          <a:bodyPr/>
          <a:lstStyle/>
          <a:p>
            <a:pPr/>
            <a:r>
              <a:t>Well suited to processing of natural data (images, sounds, language, weather)</a:t>
            </a:r>
          </a:p>
          <a:p>
            <a:pPr/>
            <a:r>
              <a:t>Can be used to create robust processors (autonomous cars, surveillance)</a:t>
            </a:r>
          </a:p>
          <a:p>
            <a:pPr/>
            <a:r>
              <a:t>Enables the transfer of internal representations among AI systems</a:t>
            </a:r>
          </a:p>
          <a:p>
            <a:pPr/>
            <a:r>
              <a:t>Many variants, designed for specific tasks (CDBN, DSN, TDSN, DPCN, …)</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2" name="Some criticism"/>
          <p:cNvSpPr txBox="1"/>
          <p:nvPr>
            <p:ph type="title"/>
          </p:nvPr>
        </p:nvSpPr>
        <p:spPr>
          <a:prstGeom prst="rect">
            <a:avLst/>
          </a:prstGeom>
        </p:spPr>
        <p:txBody>
          <a:bodyPr/>
          <a:lstStyle/>
          <a:p>
            <a:pPr/>
            <a:r>
              <a:t>Some criticism</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4" name="Try it and it (sort of) works. Good enough?"/>
          <p:cNvSpPr txBox="1"/>
          <p:nvPr>
            <p:ph type="title"/>
          </p:nvPr>
        </p:nvSpPr>
        <p:spPr>
          <a:prstGeom prst="rect">
            <a:avLst/>
          </a:prstGeom>
        </p:spPr>
        <p:txBody>
          <a:bodyPr/>
          <a:lstStyle/>
          <a:p>
            <a:pPr/>
            <a:r>
              <a:t>Try it and it (sort of) works. Good enough?</a:t>
            </a:r>
          </a:p>
        </p:txBody>
      </p:sp>
      <p:pic>
        <p:nvPicPr>
          <p:cNvPr id="235" name="Picture Placeholder 2" descr="Picture Placeholder 2"/>
          <p:cNvPicPr>
            <a:picLocks noChangeAspect="1"/>
          </p:cNvPicPr>
          <p:nvPr>
            <p:ph type="pic" idx="13"/>
          </p:nvPr>
        </p:nvPicPr>
        <p:blipFill>
          <a:blip r:embed="rId3">
            <a:extLst/>
          </a:blip>
          <a:srcRect l="1416" t="0" r="1416" b="0"/>
          <a:stretch>
            <a:fillRect/>
          </a:stretch>
        </p:blipFill>
        <p:spPr>
          <a:prstGeom prst="rect">
            <a:avLst/>
          </a:prstGeom>
        </p:spPr>
      </p:pic>
      <p:sp>
        <p:nvSpPr>
          <p:cNvPr id="236" name="The debate started with Google’s Ali Rahimi, winner of the the Test-of-Time award at the recent Conference on Neural Information Processing (NIPS). Rahimi put it bluntly in his NIPS presentation: “Machine learning has become alchemy.”"/>
          <p:cNvSpPr txBox="1"/>
          <p:nvPr>
            <p:ph type="body" sz="quarter" idx="1"/>
          </p:nvPr>
        </p:nvSpPr>
        <p:spPr>
          <a:prstGeom prst="rect">
            <a:avLst/>
          </a:prstGeom>
        </p:spPr>
        <p:txBody>
          <a:bodyPr/>
          <a:lstStyle/>
          <a:p>
            <a:pPr defTabSz="265175">
              <a:spcBef>
                <a:spcPts val="0"/>
              </a:spcBef>
              <a:defRPr sz="1217">
                <a:latin typeface="+mj-lt"/>
                <a:ea typeface="+mj-ea"/>
                <a:cs typeface="+mj-cs"/>
                <a:sym typeface="Helvetica"/>
              </a:defRPr>
            </a:pPr>
            <a:r>
              <a:t>The debate started with Google’s Ali Rahimi, winner of the the Test-of-Time award at the recent Conference on Neural Information Processing (NIPS). </a:t>
            </a:r>
            <a:r>
              <a:rPr u="sng">
                <a:solidFill>
                  <a:srgbClr val="0000FF"/>
                </a:solidFill>
                <a:uFill>
                  <a:solidFill>
                    <a:srgbClr val="0000FF"/>
                  </a:solidFill>
                </a:uFill>
                <a:hlinkClick r:id="rId4" invalidUrl="" action="" tgtFrame="" tooltip="" history="1" highlightClick="0" endSnd="0"/>
              </a:rPr>
              <a:t>Rahimi put it bluntly in his NIPS presentation: “Machine learning has become alchemy.”</a:t>
            </a:r>
          </a:p>
        </p:txBody>
      </p:sp>
      <p:sp>
        <p:nvSpPr>
          <p:cNvPr id="237" name="LeCun vs Rahimi: Has Machine Learning Become Alchemy?"/>
          <p:cNvSpPr txBox="1"/>
          <p:nvPr/>
        </p:nvSpPr>
        <p:spPr>
          <a:xfrm>
            <a:off x="389106" y="117002"/>
            <a:ext cx="8676795" cy="166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defRPr b="1" sz="2300">
                <a:latin typeface="+mj-lt"/>
                <a:ea typeface="+mj-ea"/>
                <a:cs typeface="+mj-cs"/>
                <a:sym typeface="Helvetica"/>
              </a:defRPr>
            </a:pPr>
            <a:r>
              <a:t>LeCun vs Rahimi: Has Machine Learning Become Alchemy?</a:t>
            </a:r>
          </a:p>
          <a:p>
            <a:pPr defTabSz="457200">
              <a:defRPr sz="2000">
                <a:latin typeface="+mj-lt"/>
                <a:ea typeface="+mj-ea"/>
                <a:cs typeface="+mj-cs"/>
                <a:sym typeface="Helvetica"/>
              </a:defRPr>
            </a:pPr>
          </a:p>
          <a:p>
            <a:pPr defTabSz="457200">
              <a:defRPr sz="2000">
                <a:latin typeface="+mj-lt"/>
                <a:ea typeface="+mj-ea"/>
                <a:cs typeface="+mj-cs"/>
                <a:sym typeface="Helvetica"/>
              </a:defRPr>
            </a:pPr>
          </a:p>
          <a:p>
            <a:pPr defTabSz="457200">
              <a:defRPr sz="2000">
                <a:latin typeface="+mj-lt"/>
                <a:ea typeface="+mj-ea"/>
                <a:cs typeface="+mj-cs"/>
                <a:sym typeface="Helvetica"/>
              </a:defRPr>
            </a:pPr>
          </a:p>
        </p:txBody>
      </p:sp>
      <p:sp>
        <p:nvSpPr>
          <p:cNvPr id="238" name="https://medium.com/@Synced/lecun-vs-rahimi-has-machine-learning-become-alchemy-21cb1557920d"/>
          <p:cNvSpPr txBox="1"/>
          <p:nvPr/>
        </p:nvSpPr>
        <p:spPr>
          <a:xfrm>
            <a:off x="222220" y="6184305"/>
            <a:ext cx="8626536"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600"/>
            </a:lvl1pPr>
          </a:lstStyle>
          <a:p>
            <a:pPr/>
            <a:r>
              <a:t>https://medium.com/@Synced/lecun-vs-rahimi-has-machine-learning-become-alchemy-21cb1557920d</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2" name="Discussion"/>
          <p:cNvSpPr txBox="1"/>
          <p:nvPr>
            <p:ph type="title"/>
          </p:nvPr>
        </p:nvSpPr>
        <p:spPr>
          <a:prstGeom prst="rect">
            <a:avLst/>
          </a:prstGeom>
        </p:spPr>
        <p:txBody>
          <a:bodyPr/>
          <a:lstStyle/>
          <a:p>
            <a:pPr/>
            <a:r>
              <a:t>Discussion</a:t>
            </a:r>
          </a:p>
        </p:txBody>
      </p:sp>
      <p:sp>
        <p:nvSpPr>
          <p:cNvPr id="243" name="Search for existing success stories with DL…"/>
          <p:cNvSpPr txBox="1"/>
          <p:nvPr>
            <p:ph type="body" idx="1"/>
          </p:nvPr>
        </p:nvSpPr>
        <p:spPr>
          <a:prstGeom prst="rect">
            <a:avLst/>
          </a:prstGeom>
        </p:spPr>
        <p:txBody>
          <a:bodyPr/>
          <a:lstStyle/>
          <a:p>
            <a:pPr marL="329184" indent="-329184" defTabSz="877823">
              <a:defRPr sz="3072"/>
            </a:pPr>
            <a:r>
              <a:t>Search for existing success stories with DL</a:t>
            </a:r>
          </a:p>
          <a:p>
            <a:pPr marL="329184" indent="-329184" defTabSz="877823">
              <a:defRPr sz="3072"/>
            </a:pPr>
            <a:r>
              <a:t>Search for potential new applications:</a:t>
            </a:r>
          </a:p>
          <a:p>
            <a:pPr lvl="2" marL="1207008" indent="-329184" defTabSz="877823">
              <a:defRPr sz="3072"/>
            </a:pPr>
            <a:r>
              <a:t>What makes a problem promising for DL?</a:t>
            </a:r>
          </a:p>
          <a:p>
            <a:pPr lvl="4" marL="2084832" indent="-329184" defTabSz="877823">
              <a:buChar char="•"/>
              <a:defRPr sz="3072"/>
            </a:pPr>
            <a:r>
              <a:t>Data with structure?</a:t>
            </a:r>
          </a:p>
          <a:p>
            <a:pPr lvl="4" marL="2084832" indent="-329184" defTabSz="877823">
              <a:buChar char="•"/>
              <a:defRPr sz="3072"/>
            </a:pPr>
            <a:r>
              <a:t>Large sample sets?</a:t>
            </a:r>
          </a:p>
          <a:p>
            <a:pPr lvl="2" marL="1207008" indent="-329184" defTabSz="877823">
              <a:defRPr sz="3072"/>
            </a:pPr>
            <a:r>
              <a:t>Search now in the context of IoT:</a:t>
            </a:r>
          </a:p>
          <a:p>
            <a:pPr lvl="4" marL="2084832" indent="-329184" defTabSz="877823">
              <a:buChar char="•"/>
              <a:defRPr sz="3072"/>
            </a:pPr>
            <a:r>
              <a:t>Sensors?</a:t>
            </a:r>
          </a:p>
          <a:p>
            <a:pPr lvl="4" marL="2084832" indent="-329184" defTabSz="877823">
              <a:buChar char="•"/>
              <a:defRPr sz="3072"/>
            </a:pPr>
            <a:r>
              <a:t>Images?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Lecture 5: Dissecting Deep Learning"/>
          <p:cNvSpPr txBox="1"/>
          <p:nvPr>
            <p:ph type="title"/>
          </p:nvPr>
        </p:nvSpPr>
        <p:spPr>
          <a:prstGeom prst="rect">
            <a:avLst/>
          </a:prstGeom>
        </p:spPr>
        <p:txBody>
          <a:bodyPr/>
          <a:lstStyle/>
          <a:p>
            <a:pPr/>
            <a:r>
              <a:t>Lecture 5: Dissecting Deep Learning</a:t>
            </a:r>
          </a:p>
        </p:txBody>
      </p:sp>
      <p:sp>
        <p:nvSpPr>
          <p:cNvPr id="130" name="Review of Deep Learning…"/>
          <p:cNvSpPr txBox="1"/>
          <p:nvPr>
            <p:ph type="body" idx="1"/>
          </p:nvPr>
        </p:nvSpPr>
        <p:spPr>
          <a:prstGeom prst="rect">
            <a:avLst/>
          </a:prstGeom>
        </p:spPr>
        <p:txBody>
          <a:bodyPr/>
          <a:lstStyle/>
          <a:p>
            <a:pPr/>
            <a:r>
              <a:t>Review of Deep Learning</a:t>
            </a:r>
          </a:p>
          <a:p>
            <a:pPr/>
            <a:r>
              <a:t>Example: Plant Disease Detection</a:t>
            </a:r>
          </a:p>
          <a:p>
            <a:pPr/>
            <a:r>
              <a:t>Images as input</a:t>
            </a:r>
          </a:p>
          <a:p>
            <a:pPr/>
            <a:r>
              <a:t>Network structure</a:t>
            </a:r>
          </a:p>
          <a:p>
            <a:pPr/>
            <a:r>
              <a:t>Activations</a:t>
            </a:r>
          </a:p>
          <a:p>
            <a:pPr/>
            <a:r>
              <a:t>Transfer learning</a:t>
            </a:r>
          </a:p>
          <a:p>
            <a:pPr/>
            <a:r>
              <a:t>Results, discussion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What is (“shallow”) Learning?"/>
          <p:cNvSpPr txBox="1"/>
          <p:nvPr>
            <p:ph type="title"/>
          </p:nvPr>
        </p:nvSpPr>
        <p:spPr>
          <a:prstGeom prst="rect">
            <a:avLst/>
          </a:prstGeom>
        </p:spPr>
        <p:txBody>
          <a:bodyPr/>
          <a:lstStyle/>
          <a:p>
            <a:pPr/>
            <a:r>
              <a:t>What is (“shallow”) Learning?</a:t>
            </a:r>
          </a:p>
        </p:txBody>
      </p:sp>
      <p:sp>
        <p:nvSpPr>
          <p:cNvPr id="133" name="We create “features” from the input data: for instance, “formants” for speech, “texture” for images, … (based on domain knowledge)…"/>
          <p:cNvSpPr txBox="1"/>
          <p:nvPr>
            <p:ph type="body" idx="1"/>
          </p:nvPr>
        </p:nvSpPr>
        <p:spPr>
          <a:prstGeom prst="rect">
            <a:avLst/>
          </a:prstGeom>
        </p:spPr>
        <p:txBody>
          <a:bodyPr/>
          <a:lstStyle/>
          <a:p>
            <a:pPr/>
            <a:r>
              <a:t>We create “features” from the input data: for instance, “formants” for speech, “texture” for images, … (based on domain knowledge)</a:t>
            </a:r>
          </a:p>
          <a:p>
            <a:pPr/>
            <a:r>
              <a:t>Learning modifies all layers</a:t>
            </a:r>
          </a:p>
          <a:p>
            <a:pPr/>
            <a:r>
              <a:t>Use one or a few “hidden” layers</a:t>
            </a:r>
          </a:p>
          <a:p>
            <a:pPr/>
            <a:r>
              <a:t>Learning can be done with relatively little data</a:t>
            </a:r>
          </a:p>
          <a:p>
            <a:pPr/>
            <a:r>
              <a:t>Learning is fairly quick</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Some feature extraction methods"/>
          <p:cNvSpPr txBox="1"/>
          <p:nvPr>
            <p:ph type="title"/>
          </p:nvPr>
        </p:nvSpPr>
        <p:spPr>
          <a:prstGeom prst="rect">
            <a:avLst/>
          </a:prstGeom>
        </p:spPr>
        <p:txBody>
          <a:bodyPr/>
          <a:lstStyle/>
          <a:p>
            <a:pPr/>
            <a:r>
              <a:t>Some feature extraction methods</a:t>
            </a:r>
          </a:p>
        </p:txBody>
      </p:sp>
      <p:sp>
        <p:nvSpPr>
          <p:cNvPr id="138" name="Images: texture statistics contours…"/>
          <p:cNvSpPr txBox="1"/>
          <p:nvPr>
            <p:ph type="body" idx="1"/>
          </p:nvPr>
        </p:nvSpPr>
        <p:spPr>
          <a:prstGeom prst="rect">
            <a:avLst/>
          </a:prstGeom>
        </p:spPr>
        <p:txBody>
          <a:bodyPr/>
          <a:lstStyle/>
          <a:p>
            <a:pPr/>
            <a:r>
              <a:t>Images:</a:t>
            </a:r>
            <a:br/>
            <a:r>
              <a:t>texture statistics</a:t>
            </a:r>
            <a:br/>
            <a:r>
              <a:t>contours</a:t>
            </a:r>
            <a:br/>
          </a:p>
          <a:p>
            <a:pPr/>
            <a:r>
              <a:t>Voice:</a:t>
            </a:r>
            <a:br/>
            <a:r>
              <a:t>spectrum (FFT)</a:t>
            </a:r>
            <a:br/>
            <a:r>
              <a:t>cepstrum</a:t>
            </a:r>
            <a:br/>
            <a:r>
              <a:t>formant structure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0" name="What is Deep Learning?"/>
          <p:cNvSpPr txBox="1"/>
          <p:nvPr>
            <p:ph type="title"/>
          </p:nvPr>
        </p:nvSpPr>
        <p:spPr>
          <a:prstGeom prst="rect">
            <a:avLst/>
          </a:prstGeom>
        </p:spPr>
        <p:txBody>
          <a:bodyPr/>
          <a:lstStyle/>
          <a:p>
            <a:pPr/>
            <a:r>
              <a:t>What is Deep Learning?</a:t>
            </a:r>
          </a:p>
        </p:txBody>
      </p:sp>
      <p:sp>
        <p:nvSpPr>
          <p:cNvPr id="141" name="Features are learned, not extracted by human-made algorithms…"/>
          <p:cNvSpPr txBox="1"/>
          <p:nvPr>
            <p:ph type="body" idx="1"/>
          </p:nvPr>
        </p:nvSpPr>
        <p:spPr>
          <a:prstGeom prst="rect">
            <a:avLst/>
          </a:prstGeom>
        </p:spPr>
        <p:txBody>
          <a:bodyPr/>
          <a:lstStyle/>
          <a:p>
            <a:pPr/>
            <a:r>
              <a:t>Features are learned, not extracted by human-made algorithms</a:t>
            </a:r>
          </a:p>
          <a:p>
            <a:pPr/>
            <a:r>
              <a:t>Learning proceeds by layers, creating feature-generating structure for the input</a:t>
            </a:r>
          </a:p>
          <a:p>
            <a:pPr/>
            <a:r>
              <a:t>Use a lot of layers</a:t>
            </a:r>
          </a:p>
          <a:p>
            <a:pPr/>
            <a:r>
              <a:t>Use a lot of data</a:t>
            </a:r>
          </a:p>
          <a:p>
            <a:pPr/>
            <a:r>
              <a:t>Learning is computationally intensive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A View from Emerging Technology from the arXiv…"/>
          <p:cNvSpPr txBox="1"/>
          <p:nvPr/>
        </p:nvSpPr>
        <p:spPr>
          <a:xfrm>
            <a:off x="1301217" y="1954394"/>
            <a:ext cx="6993560" cy="37744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spAutoFit/>
          </a:bodyPr>
          <a:lstStyle/>
          <a:p>
            <a:pPr>
              <a:defRPr sz="2400"/>
            </a:pPr>
          </a:p>
          <a:p>
            <a:pPr>
              <a:defRPr sz="2400"/>
            </a:pPr>
            <a:r>
              <a:t>A View from </a:t>
            </a:r>
            <a:r>
              <a:rPr u="sng">
                <a:solidFill>
                  <a:srgbClr val="0000FF"/>
                </a:solidFill>
                <a:uFill>
                  <a:solidFill>
                    <a:srgbClr val="0000FF"/>
                  </a:solidFill>
                </a:uFill>
                <a:hlinkClick r:id="rId3" invalidUrl="" action="" tgtFrame="" tooltip="" history="1" highlightClick="0" endSnd="0"/>
              </a:rPr>
              <a:t>Emerging Technology from the arXiv</a:t>
            </a:r>
          </a:p>
          <a:p>
            <a:pPr>
              <a:defRPr sz="2400"/>
            </a:pPr>
          </a:p>
          <a:p>
            <a:pPr>
              <a:defRPr b="1" sz="2400"/>
            </a:pPr>
            <a:r>
              <a:t>The Revolutionary Technique That Quietly Changed Machine Vision Forever</a:t>
            </a:r>
          </a:p>
          <a:p>
            <a:pPr>
              <a:defRPr sz="2400"/>
            </a:pPr>
          </a:p>
          <a:p>
            <a:pPr>
              <a:defRPr sz="2400"/>
            </a:pPr>
            <a:r>
              <a:t>Machines are now almost as good as humans at object recognition, and the turning point occurred in 2012, say computer scientists.</a:t>
            </a:r>
          </a:p>
          <a:p>
            <a:pPr>
              <a:defRPr sz="2400"/>
            </a:pPr>
            <a:r>
              <a:t>		September 9, 2014</a:t>
            </a:r>
          </a:p>
        </p:txBody>
      </p:sp>
      <p:sp>
        <p:nvSpPr>
          <p:cNvPr id="146" name="The Turning Point: Deep Learning"/>
          <p:cNvSpPr txBox="1"/>
          <p:nvPr>
            <p:ph type="title"/>
          </p:nvPr>
        </p:nvSpPr>
        <p:spPr>
          <a:prstGeom prst="rect">
            <a:avLst/>
          </a:prstGeom>
        </p:spPr>
        <p:txBody>
          <a:bodyPr/>
          <a:lstStyle/>
          <a:p>
            <a:pPr/>
            <a:r>
              <a:t>The Turning Point: Deep Learning</a:t>
            </a:r>
          </a:p>
        </p:txBody>
      </p:sp>
      <p:sp>
        <p:nvSpPr>
          <p:cNvPr id="147" name="https://www.technologyreview.com/s/530561/the-revolutionary-technique-that-quietly-changed-machine-vision-forever/"/>
          <p:cNvSpPr txBox="1"/>
          <p:nvPr/>
        </p:nvSpPr>
        <p:spPr>
          <a:xfrm>
            <a:off x="124154" y="5860380"/>
            <a:ext cx="8895692" cy="307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400"/>
            </a:lvl1pPr>
          </a:lstStyle>
          <a:p>
            <a:pPr/>
            <a:r>
              <a:t>https://www.technologyreview.com/s/530561/the-revolutionary-technique-that-quietly-changed-machine-vision-forever/</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ImageNet Large-Scale Visual Recognition Challenge"/>
          <p:cNvSpPr txBox="1"/>
          <p:nvPr>
            <p:ph type="title"/>
          </p:nvPr>
        </p:nvSpPr>
        <p:spPr>
          <a:prstGeom prst="rect">
            <a:avLst/>
          </a:prstGeom>
        </p:spPr>
        <p:txBody>
          <a:bodyPr/>
          <a:lstStyle/>
          <a:p>
            <a:pPr/>
            <a:r>
              <a:t>ImageNet Large-Scale Visual Recognition Challenge</a:t>
            </a:r>
          </a:p>
        </p:txBody>
      </p:sp>
      <p:pic>
        <p:nvPicPr>
          <p:cNvPr id="152" name="Picture Placeholder 2" descr="Picture Placeholder 2"/>
          <p:cNvPicPr>
            <a:picLocks noChangeAspect="1"/>
          </p:cNvPicPr>
          <p:nvPr>
            <p:ph type="pic" idx="13"/>
          </p:nvPr>
        </p:nvPicPr>
        <p:blipFill>
          <a:blip r:embed="rId3">
            <a:extLst/>
          </a:blip>
          <a:srcRect l="0" t="7131" r="665" b="2126"/>
          <a:stretch>
            <a:fillRect/>
          </a:stretch>
        </p:blipFill>
        <p:spPr>
          <a:xfrm>
            <a:off x="1828800" y="612775"/>
            <a:ext cx="5449889" cy="4114800"/>
          </a:xfrm>
          <a:prstGeom prst="rect">
            <a:avLst/>
          </a:prstGeom>
        </p:spPr>
      </p:pic>
      <p:sp>
        <p:nvSpPr>
          <p:cNvPr id="153" name="… all that changed in 2012 when a team from the University of Toronto in Canada entered an algorithm called SuperVision, which swept the floor with the opposition."/>
          <p:cNvSpPr txBox="1"/>
          <p:nvPr>
            <p:ph type="body" sz="quarter" idx="1"/>
          </p:nvPr>
        </p:nvSpPr>
        <p:spPr>
          <a:prstGeom prst="rect">
            <a:avLst/>
          </a:prstGeom>
        </p:spPr>
        <p:txBody>
          <a:bodyPr/>
          <a:lstStyle/>
          <a:p>
            <a:pPr/>
            <a:r>
              <a:t>… all that changed in 2012 when a team from the University of Toronto in Canada entered an algorithm called </a:t>
            </a:r>
            <a:r>
              <a:rPr b="1"/>
              <a:t>SuperVision</a:t>
            </a:r>
            <a:r>
              <a:t>, which swept the floor with the opposition.</a:t>
            </a:r>
          </a:p>
        </p:txBody>
      </p:sp>
      <p:sp>
        <p:nvSpPr>
          <p:cNvPr id="154" name="https://www.technologyreview.com/s/530561/the-revolutionary-technique-that-quietly-changed-machine-vision-forever/"/>
          <p:cNvSpPr txBox="1"/>
          <p:nvPr/>
        </p:nvSpPr>
        <p:spPr>
          <a:xfrm>
            <a:off x="124154" y="6168423"/>
            <a:ext cx="8895692" cy="307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400"/>
            </a:lvl1pPr>
          </a:lstStyle>
          <a:p>
            <a:pPr/>
            <a:r>
              <a:t>https://www.technologyreview.com/s/530561/the-revolutionary-technique-that-quietly-changed-machine-vision-forever/</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Background: neuro-physiological research in humans and primates"/>
          <p:cNvSpPr txBox="1"/>
          <p:nvPr>
            <p:ph type="title"/>
          </p:nvPr>
        </p:nvSpPr>
        <p:spPr>
          <a:prstGeom prst="rect">
            <a:avLst/>
          </a:prstGeom>
        </p:spPr>
        <p:txBody>
          <a:bodyPr/>
          <a:lstStyle>
            <a:lvl1pPr defTabSz="740663">
              <a:defRPr sz="1620"/>
            </a:lvl1pPr>
          </a:lstStyle>
          <a:p>
            <a:pPr/>
            <a:r>
              <a:t>Background: neuro-physiological research in humans and primates</a:t>
            </a:r>
          </a:p>
        </p:txBody>
      </p:sp>
      <p:pic>
        <p:nvPicPr>
          <p:cNvPr id="159" name="Picture Placeholder 2" descr="Picture Placeholder 2"/>
          <p:cNvPicPr>
            <a:picLocks noChangeAspect="1"/>
          </p:cNvPicPr>
          <p:nvPr>
            <p:ph type="pic" idx="13"/>
          </p:nvPr>
        </p:nvPicPr>
        <p:blipFill>
          <a:blip r:embed="rId3">
            <a:extLst/>
          </a:blip>
          <a:srcRect l="882" t="0" r="882" b="2484"/>
          <a:stretch>
            <a:fillRect/>
          </a:stretch>
        </p:blipFill>
        <p:spPr>
          <a:xfrm>
            <a:off x="1792288" y="809988"/>
            <a:ext cx="2355918" cy="3031775"/>
          </a:xfrm>
          <a:prstGeom prst="rect">
            <a:avLst/>
          </a:prstGeom>
        </p:spPr>
      </p:pic>
      <p:sp>
        <p:nvSpPr>
          <p:cNvPr id="160" name="Neural circuits extract “generally useful” information from the visual signal; these will be combined gradually into higher-order features, eventually allowing object recognition and other high-level visual tasks."/>
          <p:cNvSpPr txBox="1"/>
          <p:nvPr>
            <p:ph type="body" sz="quarter" idx="1"/>
          </p:nvPr>
        </p:nvSpPr>
        <p:spPr>
          <a:prstGeom prst="rect">
            <a:avLst/>
          </a:prstGeom>
        </p:spPr>
        <p:txBody>
          <a:bodyPr/>
          <a:lstStyle/>
          <a:p>
            <a:pPr/>
            <a:r>
              <a:t>Neural circuits extract “generally useful” information from the visual signal; these will be combined gradually into higher-order features, eventually allowing object recognition and other high-level visual tasks.</a:t>
            </a:r>
          </a:p>
        </p:txBody>
      </p:sp>
      <p:sp>
        <p:nvSpPr>
          <p:cNvPr id="161" name="Development of sensitivity to visual texture modulation in macaque monkeys…"/>
          <p:cNvSpPr txBox="1"/>
          <p:nvPr/>
        </p:nvSpPr>
        <p:spPr>
          <a:xfrm>
            <a:off x="1107718" y="3844229"/>
            <a:ext cx="3724990" cy="11709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spAutoFit/>
          </a:bodyPr>
          <a:lstStyle/>
          <a:p>
            <a:pPr>
              <a:defRPr sz="1400"/>
            </a:pPr>
            <a:r>
              <a:t>Development of sensitivity to visual texture modulation in macaque monkeys</a:t>
            </a:r>
          </a:p>
          <a:p>
            <a:pPr>
              <a:defRPr sz="1400"/>
            </a:pPr>
            <a:r>
              <a:rPr u="sng">
                <a:solidFill>
                  <a:srgbClr val="0000FF"/>
                </a:solidFill>
                <a:uFill>
                  <a:solidFill>
                    <a:srgbClr val="0000FF"/>
                  </a:solidFill>
                </a:uFill>
                <a:hlinkClick r:id="rId4" invalidUrl="" action="" tgtFrame="" tooltip="" history="1" highlightClick="0" endSnd="0"/>
              </a:rPr>
              <a:t>Yasmine El-Shamayleh</a:t>
            </a:r>
            <a:r>
              <a:t>, </a:t>
            </a:r>
            <a:r>
              <a:rPr u="sng">
                <a:solidFill>
                  <a:srgbClr val="0000FF"/>
                </a:solidFill>
                <a:uFill>
                  <a:solidFill>
                    <a:srgbClr val="0000FF"/>
                  </a:solidFill>
                </a:uFill>
                <a:hlinkClick r:id="rId5" invalidUrl="" action="" tgtFrame="" tooltip="" history="1" highlightClick="0" endSnd="0"/>
              </a:rPr>
              <a:t>J. Anthony Movshon</a:t>
            </a:r>
            <a:r>
              <a:t>, and </a:t>
            </a:r>
            <a:r>
              <a:rPr u="sng">
                <a:solidFill>
                  <a:srgbClr val="0000FF"/>
                </a:solidFill>
                <a:uFill>
                  <a:solidFill>
                    <a:srgbClr val="0000FF"/>
                  </a:solidFill>
                </a:uFill>
                <a:hlinkClick r:id="rId6" invalidUrl="" action="" tgtFrame="" tooltip="" history="1" highlightClick="0" endSnd="0"/>
              </a:rPr>
              <a:t>Lynne Kiorpes</a:t>
            </a:r>
          </a:p>
        </p:txBody>
      </p:sp>
      <p:pic>
        <p:nvPicPr>
          <p:cNvPr id="162" name="Picture Placeholder 2" descr="Picture Placeholder 2"/>
          <p:cNvPicPr>
            <a:picLocks noChangeAspect="1"/>
          </p:cNvPicPr>
          <p:nvPr/>
        </p:nvPicPr>
        <p:blipFill>
          <a:blip r:embed="rId7">
            <a:extLst/>
          </a:blip>
          <a:srcRect l="995" t="0" r="995" b="0"/>
          <a:stretch>
            <a:fillRect/>
          </a:stretch>
        </p:blipFill>
        <p:spPr>
          <a:xfrm>
            <a:off x="4883374" y="786175"/>
            <a:ext cx="2945278" cy="3055588"/>
          </a:xfrm>
          <a:prstGeom prst="rect">
            <a:avLst/>
          </a:prstGeom>
          <a:ln w="12700">
            <a:miter lim="400000"/>
          </a:ln>
        </p:spPr>
      </p:pic>
      <p:sp>
        <p:nvSpPr>
          <p:cNvPr id="163" name="Orientation discrimination in human vision: Psychophysics and modeling…"/>
          <p:cNvSpPr txBox="1"/>
          <p:nvPr/>
        </p:nvSpPr>
        <p:spPr>
          <a:xfrm>
            <a:off x="5308622" y="3800277"/>
            <a:ext cx="3224532" cy="9550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lIns="45719" rIns="45719">
            <a:spAutoFit/>
          </a:bodyPr>
          <a:lstStyle/>
          <a:p>
            <a:pPr>
              <a:defRPr sz="1400"/>
            </a:pPr>
            <a:r>
              <a:t>Orientation discrimination in human vision: Psychophysics and modeling</a:t>
            </a:r>
          </a:p>
          <a:p>
            <a:pPr>
              <a:defRPr sz="1400"/>
            </a:pPr>
            <a:r>
              <a:t>Author links open overlay panel</a:t>
            </a:r>
          </a:p>
          <a:p>
            <a:pPr>
              <a:defRPr sz="1400"/>
            </a:pPr>
            <a:r>
              <a:t>William H.A.BeaudotabKathy T.Mullena</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